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3"/>
  </p:notesMasterIdLst>
  <p:handoutMasterIdLst>
    <p:handoutMasterId r:id="rId4"/>
  </p:handoutMasterIdLst>
  <p:sldIdLst>
    <p:sldId id="387" r:id="rId2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00"/>
    <a:srgbClr val="CFAE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08" autoAdjust="0"/>
    <p:restoredTop sz="90013" autoAdjust="0"/>
  </p:normalViewPr>
  <p:slideViewPr>
    <p:cSldViewPr snapToGrid="0" snapToObjects="1">
      <p:cViewPr varScale="1">
        <p:scale>
          <a:sx n="60" d="100"/>
          <a:sy n="60" d="100"/>
        </p:scale>
        <p:origin x="1004" y="4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70" d="100"/>
        <a:sy n="70" d="100"/>
      </p:scale>
      <p:origin x="0" y="-408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E0CAD82-A0C8-4D0A-ABD4-C7506DA867C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30B8966-CA86-4F8B-A1DC-E4B27EA05F1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772AFE-C766-4234-802D-4743A0E558C8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F46503-97A3-4D9E-9B73-906CF497EAD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8829676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424FD7-5E8B-4800-B492-5643BF03B6C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338" y="8829676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1CB36C-FB73-4403-8335-B2E006F35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9279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8FB3966-F140-43F2-BB90-69495BF7B5CD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3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17D0DCA-A90A-4D9A-9651-03AC7085FB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8231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7D0DCA-A90A-4D9A-9651-03AC7085FB6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3831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FBA00-CEC0-FF45-A57B-8470651015F1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/>
            </a:lvl1pPr>
          </a:lstStyle>
          <a:p>
            <a:fld id="{A3C91C77-9858-7D47-A426-16DA4062646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4680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367172BC-940E-4A2E-8CD8-C0B883DE9C6B}"/>
              </a:ext>
            </a:extLst>
          </p:cNvPr>
          <p:cNvSpPr txBox="1"/>
          <p:nvPr userDrawn="1"/>
        </p:nvSpPr>
        <p:spPr>
          <a:xfrm>
            <a:off x="1" y="3483"/>
            <a:ext cx="12217051" cy="805955"/>
          </a:xfrm>
          <a:prstGeom prst="rect">
            <a:avLst/>
          </a:prstGeom>
          <a:gradFill>
            <a:gsLst>
              <a:gs pos="0">
                <a:schemeClr val="accent1">
                  <a:lumMod val="0"/>
                  <a:lumOff val="100000"/>
                </a:schemeClr>
              </a:gs>
              <a:gs pos="35000">
                <a:schemeClr val="accent1">
                  <a:lumMod val="0"/>
                  <a:lumOff val="100000"/>
                </a:schemeClr>
              </a:gs>
              <a:gs pos="100000">
                <a:schemeClr val="accent1">
                  <a:lumMod val="100000"/>
                </a:schemeClr>
              </a:gs>
            </a:gsLst>
            <a:path path="circle">
              <a:fillToRect l="50000" t="-80000" r="50000" b="180000"/>
            </a:path>
          </a:gradFill>
        </p:spPr>
        <p:txBody>
          <a:bodyPr wrap="square" rtlCol="0">
            <a:spAutoFit/>
          </a:bodyPr>
          <a:lstStyle/>
          <a:p>
            <a:endParaRPr lang="en-US" sz="4400" b="1" dirty="0">
              <a:solidFill>
                <a:srgbClr val="0BC564"/>
              </a:solidFill>
              <a:latin typeface="Sitka Subheading" panose="02000505000000020004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332" y="1334133"/>
            <a:ext cx="10962967" cy="4351338"/>
          </a:xfrm>
        </p:spPr>
        <p:txBody>
          <a:bodyPr/>
          <a:lstStyle>
            <a:lvl1pPr marL="341313" indent="-341313">
              <a:buClr>
                <a:schemeClr val="accent4">
                  <a:lumMod val="75000"/>
                </a:schemeClr>
              </a:buClr>
              <a:buFont typeface="Wingdings" panose="05000000000000000000" pitchFamily="2" charset="2"/>
              <a:buChar char="Ø"/>
              <a:defRPr sz="2400"/>
            </a:lvl1pPr>
            <a:lvl2pPr marL="742950" indent="-285750">
              <a:buClr>
                <a:srgbClr val="00B050"/>
              </a:buClr>
              <a:buSzPct val="88000"/>
              <a:buFont typeface="Wingdings" panose="05000000000000000000" pitchFamily="2" charset="2"/>
              <a:buChar char="v"/>
              <a:defRPr sz="2000">
                <a:solidFill>
                  <a:srgbClr val="0070C0"/>
                </a:solidFill>
              </a:defRPr>
            </a:lvl2pPr>
            <a:lvl3pPr>
              <a:defRPr sz="1800"/>
            </a:lvl3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FBA00-CEC0-FF45-A57B-8470651015F1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91C77-9858-7D47-A426-16DA4062646D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A6FE884D-58A3-4184-AB17-66534DCC4DB6}"/>
              </a:ext>
            </a:extLst>
          </p:cNvPr>
          <p:cNvGrpSpPr/>
          <p:nvPr userDrawn="1"/>
        </p:nvGrpSpPr>
        <p:grpSpPr>
          <a:xfrm>
            <a:off x="0" y="6243697"/>
            <a:ext cx="12192000" cy="653979"/>
            <a:chOff x="0" y="6243697"/>
            <a:chExt cx="12192000" cy="653979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CB81B90C-32BC-4424-9FC3-8820F4F831FD}"/>
                </a:ext>
              </a:extLst>
            </p:cNvPr>
            <p:cNvSpPr/>
            <p:nvPr/>
          </p:nvSpPr>
          <p:spPr>
            <a:xfrm>
              <a:off x="0" y="6243697"/>
              <a:ext cx="12192000" cy="653979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100000">
                  <a:srgbClr val="CFAECF"/>
                </a:gs>
              </a:gsLst>
              <a:lin ang="10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D1D30BB6-D616-40CE-B2FB-BBE33F3A235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28326" y="6272178"/>
              <a:ext cx="2200675" cy="547540"/>
            </a:xfrm>
            <a:prstGeom prst="rect">
              <a:avLst/>
            </a:prstGeom>
          </p:spPr>
        </p:pic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B1D12693-52E7-4A60-B43B-D0DFA28FF4B8}"/>
                </a:ext>
              </a:extLst>
            </p:cNvPr>
            <p:cNvSpPr/>
            <p:nvPr/>
          </p:nvSpPr>
          <p:spPr>
            <a:xfrm>
              <a:off x="3640136" y="6470393"/>
              <a:ext cx="4693357" cy="230832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900" b="0" i="1" dirty="0">
                  <a:ln w="0"/>
                  <a:solidFill>
                    <a:schemeClr val="accent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Where Materials Begin and Society Benefits</a:t>
              </a:r>
            </a:p>
          </p:txBody>
        </p:sp>
        <p:pic>
          <p:nvPicPr>
            <p:cNvPr id="12" name="Picture 6" descr="G:\Apodaca Work Current\NSF logo\NEW NSF Logo Design\Final\BitmapLogo_NOLayers_F.png">
              <a:extLst>
                <a:ext uri="{FF2B5EF4-FFF2-40B4-BE49-F238E27FC236}">
                  <a16:creationId xmlns:a16="http://schemas.microsoft.com/office/drawing/2014/main" id="{F15D63B7-D6AC-4D16-A3FF-67A9EA8A3FB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80999" y="6257889"/>
              <a:ext cx="616493" cy="6199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3" name="Slide Number Placeholder 6">
            <a:extLst>
              <a:ext uri="{FF2B5EF4-FFF2-40B4-BE49-F238E27FC236}">
                <a16:creationId xmlns:a16="http://schemas.microsoft.com/office/drawing/2014/main" id="{F1879F59-781A-49BB-BF9A-CCA5B51EF70B}"/>
              </a:ext>
            </a:extLst>
          </p:cNvPr>
          <p:cNvSpPr txBox="1">
            <a:spLocks/>
          </p:cNvSpPr>
          <p:nvPr userDrawn="1"/>
        </p:nvSpPr>
        <p:spPr>
          <a:xfrm>
            <a:off x="8763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DB8D7F3-969C-475E-B572-7EC9EB537821}"/>
              </a:ext>
            </a:extLst>
          </p:cNvPr>
          <p:cNvSpPr/>
          <p:nvPr userDrawn="1"/>
        </p:nvSpPr>
        <p:spPr>
          <a:xfrm>
            <a:off x="0" y="262753"/>
            <a:ext cx="2765425" cy="41641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ight Triangle 18">
            <a:extLst>
              <a:ext uri="{FF2B5EF4-FFF2-40B4-BE49-F238E27FC236}">
                <a16:creationId xmlns:a16="http://schemas.microsoft.com/office/drawing/2014/main" id="{5DB0C155-8A7C-43CC-9880-AC3AE5A1C484}"/>
              </a:ext>
            </a:extLst>
          </p:cNvPr>
          <p:cNvSpPr/>
          <p:nvPr userDrawn="1"/>
        </p:nvSpPr>
        <p:spPr>
          <a:xfrm>
            <a:off x="2762250" y="261462"/>
            <a:ext cx="457269" cy="417701"/>
          </a:xfrm>
          <a:prstGeom prst="rtTriangle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5D4ECD3F-7969-485E-B278-53AC0106BB8A}"/>
              </a:ext>
            </a:extLst>
          </p:cNvPr>
          <p:cNvGrpSpPr/>
          <p:nvPr userDrawn="1"/>
        </p:nvGrpSpPr>
        <p:grpSpPr>
          <a:xfrm>
            <a:off x="4707584" y="807282"/>
            <a:ext cx="7484416" cy="444970"/>
            <a:chOff x="4707584" y="910048"/>
            <a:chExt cx="7484416" cy="444970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025E91AE-8319-479A-ADB1-63FB2919E1FE}"/>
                </a:ext>
              </a:extLst>
            </p:cNvPr>
            <p:cNvSpPr/>
            <p:nvPr/>
          </p:nvSpPr>
          <p:spPr>
            <a:xfrm>
              <a:off x="5164853" y="910048"/>
              <a:ext cx="7027147" cy="44496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Right Triangle 21">
              <a:extLst>
                <a:ext uri="{FF2B5EF4-FFF2-40B4-BE49-F238E27FC236}">
                  <a16:creationId xmlns:a16="http://schemas.microsoft.com/office/drawing/2014/main" id="{F552B3A4-7B10-43CC-A171-543453CE49FF}"/>
                </a:ext>
              </a:extLst>
            </p:cNvPr>
            <p:cNvSpPr/>
            <p:nvPr/>
          </p:nvSpPr>
          <p:spPr>
            <a:xfrm rot="10800000">
              <a:off x="4707584" y="910048"/>
              <a:ext cx="457269" cy="444970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607707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4515" y="152008"/>
            <a:ext cx="10962967" cy="566719"/>
          </a:xfrm>
        </p:spPr>
        <p:txBody>
          <a:bodyPr>
            <a:normAutofit/>
          </a:bodyPr>
          <a:lstStyle>
            <a:lvl1pPr algn="ctr">
              <a:defRPr sz="2800" b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4514" y="1211301"/>
            <a:ext cx="10962967" cy="4351338"/>
          </a:xfrm>
        </p:spPr>
        <p:txBody>
          <a:bodyPr/>
          <a:lstStyle>
            <a:lvl1pPr marL="341313" indent="-341313">
              <a:buClr>
                <a:schemeClr val="accent4">
                  <a:lumMod val="75000"/>
                </a:schemeClr>
              </a:buClr>
              <a:buFont typeface="Wingdings" panose="05000000000000000000" pitchFamily="2" charset="2"/>
              <a:buChar char="Ø"/>
              <a:defRPr sz="2400"/>
            </a:lvl1pPr>
            <a:lvl2pPr marL="742950" indent="-285750">
              <a:buClr>
                <a:srgbClr val="00B050"/>
              </a:buClr>
              <a:buSzPct val="88000"/>
              <a:buFont typeface="Wingdings" panose="05000000000000000000" pitchFamily="2" charset="2"/>
              <a:buChar char="v"/>
              <a:defRPr sz="2000">
                <a:solidFill>
                  <a:srgbClr val="0070C0"/>
                </a:solidFill>
              </a:defRPr>
            </a:lvl2pPr>
            <a:lvl3pPr>
              <a:defRPr sz="1800"/>
            </a:lvl3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FBA00-CEC0-FF45-A57B-8470651015F1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91C77-9858-7D47-A426-16DA4062646D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A6FE884D-58A3-4184-AB17-66534DCC4DB6}"/>
              </a:ext>
            </a:extLst>
          </p:cNvPr>
          <p:cNvGrpSpPr/>
          <p:nvPr userDrawn="1"/>
        </p:nvGrpSpPr>
        <p:grpSpPr>
          <a:xfrm>
            <a:off x="0" y="6163799"/>
            <a:ext cx="12192000" cy="733878"/>
            <a:chOff x="0" y="6163799"/>
            <a:chExt cx="12192000" cy="733878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CB81B90C-32BC-4424-9FC3-8820F4F831FD}"/>
                </a:ext>
              </a:extLst>
            </p:cNvPr>
            <p:cNvSpPr/>
            <p:nvPr/>
          </p:nvSpPr>
          <p:spPr>
            <a:xfrm>
              <a:off x="0" y="6163799"/>
              <a:ext cx="12192000" cy="733878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100000">
                  <a:srgbClr val="CFAECF"/>
                </a:gs>
              </a:gsLst>
              <a:lin ang="10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D1D30BB6-D616-40CE-B2FB-BBE33F3A235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04694" y="6201502"/>
              <a:ext cx="2445810" cy="608531"/>
            </a:xfrm>
            <a:prstGeom prst="rect">
              <a:avLst/>
            </a:prstGeom>
          </p:spPr>
        </p:pic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B1D12693-52E7-4A60-B43B-D0DFA28FF4B8}"/>
                </a:ext>
              </a:extLst>
            </p:cNvPr>
            <p:cNvSpPr/>
            <p:nvPr/>
          </p:nvSpPr>
          <p:spPr>
            <a:xfrm>
              <a:off x="3921219" y="6374350"/>
              <a:ext cx="4693357" cy="369332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b="1" dirty="0">
                  <a:ln w="0"/>
                  <a:solidFill>
                    <a:schemeClr val="accent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Where Materials Begin &amp; Society Benefits</a:t>
              </a:r>
            </a:p>
          </p:txBody>
        </p:sp>
        <p:pic>
          <p:nvPicPr>
            <p:cNvPr id="12" name="Picture 6" descr="G:\Apodaca Work Current\NSF logo\NEW NSF Logo Design\Final\BitmapLogo_NOLayers_F.png">
              <a:extLst>
                <a:ext uri="{FF2B5EF4-FFF2-40B4-BE49-F238E27FC236}">
                  <a16:creationId xmlns:a16="http://schemas.microsoft.com/office/drawing/2014/main" id="{F15D63B7-D6AC-4D16-A3FF-67A9EA8A3FB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50381" y="6201502"/>
              <a:ext cx="647112" cy="6507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3" name="Slide Number Placeholder 6">
            <a:extLst>
              <a:ext uri="{FF2B5EF4-FFF2-40B4-BE49-F238E27FC236}">
                <a16:creationId xmlns:a16="http://schemas.microsoft.com/office/drawing/2014/main" id="{F1879F59-781A-49BB-BF9A-CCA5B51EF70B}"/>
              </a:ext>
            </a:extLst>
          </p:cNvPr>
          <p:cNvSpPr txBox="1">
            <a:spLocks/>
          </p:cNvSpPr>
          <p:nvPr userDrawn="1"/>
        </p:nvSpPr>
        <p:spPr>
          <a:xfrm>
            <a:off x="8763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B52E7C3-15CD-4B7F-B5C0-8618139B0E1C}" type="slidenum">
              <a:rPr lang="en-US" sz="2000" smtClean="0">
                <a:solidFill>
                  <a:schemeClr val="tx1"/>
                </a:solidFill>
              </a:rPr>
              <a:t>‹#›</a:t>
            </a:fld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C6F2311-A370-47F6-8671-AADFADC6F053}"/>
              </a:ext>
            </a:extLst>
          </p:cNvPr>
          <p:cNvSpPr txBox="1"/>
          <p:nvPr userDrawn="1"/>
        </p:nvSpPr>
        <p:spPr>
          <a:xfrm>
            <a:off x="25052" y="-3562"/>
            <a:ext cx="12192000" cy="131031"/>
          </a:xfrm>
          <a:prstGeom prst="rect">
            <a:avLst/>
          </a:prstGeom>
          <a:gradFill>
            <a:gsLst>
              <a:gs pos="0">
                <a:schemeClr val="accent6"/>
              </a:gs>
              <a:gs pos="35000">
                <a:schemeClr val="accent1">
                  <a:lumMod val="0"/>
                  <a:lumOff val="100000"/>
                </a:schemeClr>
              </a:gs>
              <a:gs pos="100000">
                <a:schemeClr val="accent1">
                  <a:lumMod val="100000"/>
                </a:schemeClr>
              </a:gs>
            </a:gsLst>
            <a:path path="circle">
              <a:fillToRect l="50000" t="-80000" r="50000" b="180000"/>
            </a:path>
          </a:gradFill>
        </p:spPr>
        <p:txBody>
          <a:bodyPr wrap="square" rtlCol="0">
            <a:spAutoFit/>
          </a:bodyPr>
          <a:lstStyle/>
          <a:p>
            <a:endParaRPr lang="en-US" sz="400" dirty="0"/>
          </a:p>
        </p:txBody>
      </p:sp>
    </p:spTree>
    <p:extLst>
      <p:ext uri="{BB962C8B-B14F-4D97-AF65-F5344CB8AC3E}">
        <p14:creationId xmlns:p14="http://schemas.microsoft.com/office/powerpoint/2010/main" val="594305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FBA00-CEC0-FF45-A57B-8470651015F1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91C77-9858-7D47-A426-16DA406264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180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1FBA00-CEC0-FF45-A57B-8470651015F1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C91C77-9858-7D47-A426-16DA406264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632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84" r:id="rId3"/>
    <p:sldLayoutId id="2147483679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B5F67-D43C-4406-A78E-D20527F1F17F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434290" y="74183"/>
            <a:ext cx="7537970" cy="566719"/>
          </a:xfrm>
        </p:spPr>
        <p:txBody>
          <a:bodyPr>
            <a:noAutofit/>
          </a:bodyPr>
          <a:lstStyle/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solidFill>
                  <a:srgbClr val="FF0000"/>
                </a:solidFill>
              </a:rPr>
              <a:t>Large variations in structure and chemistry in the near-boundary region</a:t>
            </a:r>
            <a:endParaRPr lang="en-US" sz="2000" b="1" i="0" dirty="0">
              <a:solidFill>
                <a:srgbClr val="FF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ED36953-0DFC-4F49-9298-E739FD3F2CFC}"/>
              </a:ext>
            </a:extLst>
          </p:cNvPr>
          <p:cNvSpPr txBox="1"/>
          <p:nvPr/>
        </p:nvSpPr>
        <p:spPr>
          <a:xfrm>
            <a:off x="100483" y="300183"/>
            <a:ext cx="241752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DMR-2011967,  MRSEC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86F1C4C-66FF-4C4C-A15E-FBB5BE953C6F}"/>
              </a:ext>
            </a:extLst>
          </p:cNvPr>
          <p:cNvSpPr/>
          <p:nvPr/>
        </p:nvSpPr>
        <p:spPr>
          <a:xfrm>
            <a:off x="100483" y="-27263"/>
            <a:ext cx="3003806" cy="3385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en-US" sz="1600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2021 IRG-1 Intellectual Merit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5580D64-4801-4F08-BDFB-6D1989AC6F64}"/>
              </a:ext>
            </a:extLst>
          </p:cNvPr>
          <p:cNvSpPr/>
          <p:nvPr/>
        </p:nvSpPr>
        <p:spPr>
          <a:xfrm>
            <a:off x="365369" y="1390246"/>
            <a:ext cx="602860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latin typeface="Arial"/>
                <a:cs typeface="Arial"/>
              </a:rPr>
              <a:t>Grain boundaries, interfaces between two crystals inside a material, are important defects which can dramatically alter material response because the structure of the boundary is different from the bulk crystalline region.</a:t>
            </a:r>
          </a:p>
          <a:p>
            <a:endParaRPr lang="en-US" sz="1600" b="1" dirty="0">
              <a:latin typeface="Arial"/>
              <a:cs typeface="Arial"/>
            </a:endParaRPr>
          </a:p>
          <a:p>
            <a:r>
              <a:rPr lang="en-US" sz="1600" b="1" dirty="0">
                <a:latin typeface="Arial"/>
                <a:cs typeface="Arial"/>
              </a:rPr>
              <a:t>Using a unique set of metals called multi-principal element alloys (MPEAs), IRG-1 has shown that grain boundaries can have multiple levels of local structural and chemical heterogeneities that far surpass what was previously hypothesized.  Not only does the boundary itself serve as a sink for dopants due to the local defects, but a thicker, near-boundary region has reduced free volume compared to the bulk and can be enriched in other atomic elements.</a:t>
            </a:r>
          </a:p>
          <a:p>
            <a:endParaRPr lang="en-US" sz="1600" b="1" dirty="0">
              <a:latin typeface="Arial"/>
              <a:cs typeface="Arial"/>
            </a:endParaRPr>
          </a:p>
          <a:p>
            <a:r>
              <a:rPr lang="en-US" sz="1600" b="1" dirty="0">
                <a:latin typeface="Arial"/>
                <a:cs typeface="Arial"/>
              </a:rPr>
              <a:t>While the team discovered these unique near-boundary regions in MPEAs, they have shown that these features exist in simpler materials too, opening the door for a new yet widely-applicable materials design concept.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C8515B1-1029-44EB-AA7D-7EB7C5143476}"/>
              </a:ext>
            </a:extLst>
          </p:cNvPr>
          <p:cNvSpPr/>
          <p:nvPr/>
        </p:nvSpPr>
        <p:spPr>
          <a:xfrm>
            <a:off x="6933429" y="5895610"/>
            <a:ext cx="44639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i="1" dirty="0">
                <a:latin typeface="Arial"/>
                <a:cs typeface="Arial"/>
              </a:rPr>
              <a:t>Near-boundary regions have unique structures and chemistries.</a:t>
            </a:r>
            <a:endParaRPr lang="en-US" sz="900" i="1" dirty="0">
              <a:latin typeface="Arial"/>
              <a:cs typeface="Arial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006C26D-8530-4A4F-8428-F04E529B6973}"/>
              </a:ext>
            </a:extLst>
          </p:cNvPr>
          <p:cNvSpPr/>
          <p:nvPr/>
        </p:nvSpPr>
        <p:spPr>
          <a:xfrm>
            <a:off x="4944140" y="780669"/>
            <a:ext cx="7247860" cy="52322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sz="1400" b="1" dirty="0"/>
              <a:t>MJ McCarthy, D </a:t>
            </a:r>
            <a:r>
              <a:rPr lang="en-US" sz="1400" b="1" dirty="0" err="1"/>
              <a:t>Apelian</a:t>
            </a:r>
            <a:r>
              <a:rPr lang="en-US" sz="1400" b="1" dirty="0"/>
              <a:t>, WJ Bowman, H Hahn, X Pan, TJ Rupert, University of California, Irvine</a:t>
            </a:r>
          </a:p>
          <a:p>
            <a:pPr algn="ctr"/>
            <a:r>
              <a:rPr lang="en-US" sz="1400" b="1" dirty="0"/>
              <a:t>J Luo, SP Ong, University of California, San Diego</a:t>
            </a:r>
          </a:p>
        </p:txBody>
      </p:sp>
      <p:pic>
        <p:nvPicPr>
          <p:cNvPr id="3" name="Picture 2" descr="A grain boundary in a complex concentrated metal has segregation to the defect itself but also to the region nearby. This near-boundary region has reduced local atomic volume, which can attract smaller atoms.">
            <a:extLst>
              <a:ext uri="{FF2B5EF4-FFF2-40B4-BE49-F238E27FC236}">
                <a16:creationId xmlns:a16="http://schemas.microsoft.com/office/drawing/2014/main" id="{952DDE14-2919-4391-9CB7-6F52F6CEA21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93977" y="1283744"/>
            <a:ext cx="5328366" cy="4621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60260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3146</TotalTime>
  <Words>208</Words>
  <Application>Microsoft Office PowerPoint</Application>
  <PresentationFormat>Widescreen</PresentationFormat>
  <Paragraphs>12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Sitka Subheading</vt:lpstr>
      <vt:lpstr>Times New Roman</vt:lpstr>
      <vt:lpstr>Wingdings</vt:lpstr>
      <vt:lpstr>Office Theme</vt:lpstr>
      <vt:lpstr>Large variations in structure and chemistry in the near-boundary region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TD</dc:creator>
  <cp:lastModifiedBy>Yizhang Zhou</cp:lastModifiedBy>
  <cp:revision>298</cp:revision>
  <cp:lastPrinted>2018-03-20T12:31:18Z</cp:lastPrinted>
  <dcterms:created xsi:type="dcterms:W3CDTF">2017-10-05T17:34:54Z</dcterms:created>
  <dcterms:modified xsi:type="dcterms:W3CDTF">2021-05-13T16:24:12Z</dcterms:modified>
</cp:coreProperties>
</file>